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57" r:id="rId5"/>
    <p:sldId id="266" r:id="rId6"/>
    <p:sldId id="267" r:id="rId7"/>
    <p:sldId id="268" r:id="rId8"/>
    <p:sldId id="258" r:id="rId9"/>
    <p:sldId id="259" r:id="rId10"/>
    <p:sldId id="269" r:id="rId11"/>
    <p:sldId id="260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050C4-D410-C039-1106-F6F6B6028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kk-KZ" dirty="0"/>
              <a:t>Антеннаның бағытталу диаграммалары және сипаттамалары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D3227D-80E0-8AD6-FF78-12AD5D876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10-лекция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77424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3A8A17-864B-FD9C-3457-C2AFB1D87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5937523"/>
          </a:xfrm>
        </p:spPr>
        <p:txBody>
          <a:bodyPr/>
          <a:lstStyle/>
          <a:p>
            <a:r>
              <a:rPr lang="ru-RU" dirty="0"/>
              <a:t>Реал (</a:t>
            </a:r>
            <a:r>
              <a:rPr lang="ru-RU" dirty="0" err="1"/>
              <a:t>қолданыстағы</a:t>
            </a:r>
            <a:r>
              <a:rPr lang="ru-RU" dirty="0"/>
              <a:t>) </a:t>
            </a:r>
            <a:r>
              <a:rPr lang="ru-RU" dirty="0" err="1"/>
              <a:t>антенналардың</a:t>
            </a:r>
            <a:r>
              <a:rPr lang="ru-RU" dirty="0"/>
              <a:t> </a:t>
            </a:r>
            <a:r>
              <a:rPr lang="ru-RU" dirty="0" err="1"/>
              <a:t>үлгісі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лобты</a:t>
            </a:r>
            <a:r>
              <a:rPr lang="ru-RU" dirty="0"/>
              <a:t> </a:t>
            </a:r>
            <a:r>
              <a:rPr lang="ru-RU" dirty="0" err="1"/>
              <a:t>сипатқа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.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жапырақшасы</a:t>
            </a:r>
            <a:r>
              <a:rPr lang="ru-RU" dirty="0"/>
              <a:t> </a:t>
            </a:r>
            <a:r>
              <a:rPr lang="ru-RU" b="1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жапырақша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Кіші</a:t>
            </a:r>
            <a:r>
              <a:rPr lang="ru-RU" dirty="0"/>
              <a:t> - </a:t>
            </a:r>
            <a:r>
              <a:rPr lang="ru-RU" b="1" dirty="0" err="1"/>
              <a:t>бүйірлік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" name="Picture 4" descr="Картинки по запросу radiation pattern">
            <a:extLst>
              <a:ext uri="{FF2B5EF4-FFF2-40B4-BE49-F238E27FC236}">
                <a16:creationId xmlns:a16="http://schemas.microsoft.com/office/drawing/2014/main" id="{10DF2327-E12D-54D3-9BED-18E16B270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060848"/>
            <a:ext cx="5688632" cy="449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28A042-94AB-4117-8B6F-C37872C52219}"/>
              </a:ext>
            </a:extLst>
          </p:cNvPr>
          <p:cNvSpPr txBox="1"/>
          <p:nvPr/>
        </p:nvSpPr>
        <p:spPr>
          <a:xfrm>
            <a:off x="164418" y="3003766"/>
            <a:ext cx="28083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/>
              <a:t>Полярлы немесе сфералы координата жүйесінде бейнеленген БД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2516397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3268"/>
            <a:ext cx="6768752" cy="290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501008"/>
            <a:ext cx="6382258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852936"/>
            <a:ext cx="5472608" cy="88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EB5A20E-42EA-55D6-2A0E-CED9FDB299B9}"/>
              </a:ext>
            </a:extLst>
          </p:cNvPr>
          <p:cNvSpPr txBox="1"/>
          <p:nvPr/>
        </p:nvSpPr>
        <p:spPr>
          <a:xfrm>
            <a:off x="132779" y="2276872"/>
            <a:ext cx="23149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/>
              <a:t>Декарттық/тікбұрышты координата жүйесінде бейнеленген БД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828281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407280-190B-3577-F386-C95310C5A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235" y="-171400"/>
            <a:ext cx="8229600" cy="1143000"/>
          </a:xfrm>
        </p:spPr>
        <p:txBody>
          <a:bodyPr/>
          <a:lstStyle/>
          <a:p>
            <a:r>
              <a:rPr lang="kk-KZ" dirty="0"/>
              <a:t>БД-ның ені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CB4726-817C-E60A-0DEA-ADB31D8A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dirty="0"/>
              <a:t>БД</a:t>
            </a:r>
            <a:r>
              <a:rPr lang="en-US" dirty="0"/>
              <a:t> (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жапырақшасының</a:t>
            </a:r>
            <a:r>
              <a:rPr lang="ru-RU" dirty="0"/>
              <a:t>) </a:t>
            </a:r>
            <a:r>
              <a:rPr lang="ru-RU" dirty="0" err="1"/>
              <a:t>ені</a:t>
            </a:r>
            <a:r>
              <a:rPr lang="ru-RU" dirty="0"/>
              <a:t> </a:t>
            </a:r>
            <a:r>
              <a:rPr lang="ru-RU" dirty="0" err="1"/>
              <a:t>шығарылатын</a:t>
            </a:r>
            <a:r>
              <a:rPr lang="ru-RU" dirty="0"/>
              <a:t> </a:t>
            </a:r>
            <a:r>
              <a:rPr lang="ru-RU" dirty="0" err="1"/>
              <a:t>энергияның</a:t>
            </a:r>
            <a:r>
              <a:rPr lang="ru-RU" dirty="0"/>
              <a:t> </a:t>
            </a:r>
            <a:r>
              <a:rPr lang="ru-RU" dirty="0" err="1"/>
              <a:t>шоғырлану</a:t>
            </a:r>
            <a:r>
              <a:rPr lang="ru-RU" dirty="0"/>
              <a:t> </a:t>
            </a:r>
            <a:r>
              <a:rPr lang="ru-RU" dirty="0" err="1"/>
              <a:t>дәрежесін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БД </a:t>
            </a:r>
            <a:r>
              <a:rPr lang="ru-RU" dirty="0" err="1"/>
              <a:t>ені</a:t>
            </a:r>
            <a:r>
              <a:rPr lang="ru-RU" dirty="0"/>
              <a:t> – </a:t>
            </a:r>
            <a:r>
              <a:rPr lang="ru-RU" dirty="0" err="1"/>
              <a:t>электромагниттік</a:t>
            </a:r>
            <a:r>
              <a:rPr lang="ru-RU" dirty="0"/>
              <a:t> </a:t>
            </a:r>
            <a:r>
              <a:rPr lang="ru-RU" dirty="0" err="1"/>
              <a:t>өріс</a:t>
            </a:r>
            <a:r>
              <a:rPr lang="ru-RU" dirty="0"/>
              <a:t> </a:t>
            </a:r>
            <a:r>
              <a:rPr lang="ru-RU" dirty="0" err="1"/>
              <a:t>кернеулігінің</a:t>
            </a:r>
            <a:r>
              <a:rPr lang="ru-RU" dirty="0"/>
              <a:t> </a:t>
            </a:r>
            <a:r>
              <a:rPr lang="ru-RU" dirty="0" err="1"/>
              <a:t>амплитудасы</a:t>
            </a:r>
            <a:r>
              <a:rPr lang="ru-RU" dirty="0"/>
              <a:t> </a:t>
            </a:r>
            <a:r>
              <a:rPr lang="ru-RU" dirty="0" err="1"/>
              <a:t>максималды</a:t>
            </a:r>
            <a:r>
              <a:rPr lang="ru-RU" dirty="0"/>
              <a:t> </a:t>
            </a:r>
            <a:r>
              <a:rPr lang="ru-RU" dirty="0" err="1"/>
              <a:t>мәннің</a:t>
            </a:r>
            <a:r>
              <a:rPr lang="ru-RU" dirty="0"/>
              <a:t> 0,707 (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тығыздығы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максималды</a:t>
            </a:r>
            <a:r>
              <a:rPr lang="ru-RU" dirty="0"/>
              <a:t> </a:t>
            </a:r>
            <a:r>
              <a:rPr lang="ru-RU" dirty="0" err="1"/>
              <a:t>мәннің</a:t>
            </a:r>
            <a:r>
              <a:rPr lang="ru-RU" dirty="0"/>
              <a:t> 0,5 </a:t>
            </a:r>
            <a:r>
              <a:rPr lang="ru-RU" dirty="0" err="1"/>
              <a:t>деңгейі</a:t>
            </a:r>
            <a:r>
              <a:rPr lang="ru-RU" dirty="0"/>
              <a:t>)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лоб </a:t>
            </a:r>
            <a:r>
              <a:rPr lang="ru-RU" dirty="0" err="1"/>
              <a:t>ішіндегі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бағыт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бұрыш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C053221-2B15-9AD4-D694-EAAC53FE7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410" y="5894537"/>
            <a:ext cx="5429250" cy="952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0F1BF52-E876-765E-2D74-D0C745759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257" y="4971456"/>
            <a:ext cx="3005555" cy="78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678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88BC35E-26B1-B0A4-DB65-65A80FFB8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dirty="0"/>
              <a:t>БД-ның</a:t>
            </a:r>
            <a:r>
              <a:rPr lang="en-US" dirty="0"/>
              <a:t> </a:t>
            </a:r>
            <a:r>
              <a:rPr lang="ru-RU" dirty="0" err="1"/>
              <a:t>бүйір</a:t>
            </a:r>
            <a:r>
              <a:rPr lang="ru-RU" dirty="0"/>
              <a:t> </a:t>
            </a:r>
            <a:r>
              <a:rPr lang="ru-RU" dirty="0" err="1"/>
              <a:t>лобтарының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антенна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электромагниттік</a:t>
            </a:r>
            <a:r>
              <a:rPr lang="ru-RU" dirty="0"/>
              <a:t> </a:t>
            </a:r>
            <a:r>
              <a:rPr lang="ru-RU" dirty="0" err="1"/>
              <a:t>өрістің</a:t>
            </a:r>
            <a:r>
              <a:rPr lang="ru-RU" dirty="0"/>
              <a:t> </a:t>
            </a:r>
            <a:r>
              <a:rPr lang="ru-RU" dirty="0" err="1"/>
              <a:t>жалған</a:t>
            </a:r>
            <a:r>
              <a:rPr lang="ru-RU" dirty="0"/>
              <a:t> </a:t>
            </a:r>
            <a:r>
              <a:rPr lang="ru-RU" dirty="0" err="1"/>
              <a:t>сәулелену</a:t>
            </a:r>
            <a:r>
              <a:rPr lang="ru-RU" dirty="0"/>
              <a:t> </a:t>
            </a:r>
            <a:r>
              <a:rPr lang="ru-RU" dirty="0" err="1"/>
              <a:t>дәрежесін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. Ол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маңдағы</a:t>
            </a:r>
            <a:r>
              <a:rPr lang="ru-RU" dirty="0"/>
              <a:t>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жүйелермен</a:t>
            </a:r>
            <a:r>
              <a:rPr lang="ru-RU" dirty="0"/>
              <a:t> </a:t>
            </a:r>
            <a:r>
              <a:rPr lang="ru-RU" dirty="0" err="1"/>
              <a:t>электромагниттік</a:t>
            </a:r>
            <a:r>
              <a:rPr lang="ru-RU" dirty="0"/>
              <a:t> </a:t>
            </a:r>
            <a:r>
              <a:rPr lang="ru-RU" dirty="0" err="1"/>
              <a:t>үйлесімділік</a:t>
            </a:r>
            <a:r>
              <a:rPr lang="ru-RU" dirty="0"/>
              <a:t> </a:t>
            </a:r>
            <a:r>
              <a:rPr lang="ru-RU" dirty="0" err="1"/>
              <a:t>сапасына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kk-KZ" b="1" dirty="0"/>
              <a:t>БД-ның</a:t>
            </a:r>
            <a:r>
              <a:rPr lang="en-US" b="1" dirty="0"/>
              <a:t> </a:t>
            </a:r>
            <a:r>
              <a:rPr lang="ru-RU" b="1" dirty="0" err="1"/>
              <a:t>бүйір</a:t>
            </a:r>
            <a:r>
              <a:rPr lang="ru-RU" b="1" dirty="0"/>
              <a:t> </a:t>
            </a:r>
            <a:r>
              <a:rPr lang="ru-RU" b="1" dirty="0" err="1"/>
              <a:t>лобтарының</a:t>
            </a:r>
            <a:r>
              <a:rPr lang="ru-RU" b="1" dirty="0"/>
              <a:t> </a:t>
            </a:r>
            <a:r>
              <a:rPr lang="ru-RU" b="1" dirty="0" err="1"/>
              <a:t>деңгейі</a:t>
            </a:r>
            <a:r>
              <a:rPr lang="ru-RU" b="1" dirty="0"/>
              <a:t> антенна </a:t>
            </a:r>
            <a:r>
              <a:rPr lang="ru-RU" b="1" dirty="0" err="1"/>
              <a:t>арқылы</a:t>
            </a:r>
            <a:r>
              <a:rPr lang="ru-RU" b="1" dirty="0"/>
              <a:t> </a:t>
            </a:r>
            <a:r>
              <a:rPr lang="ru-RU" b="1" dirty="0" err="1"/>
              <a:t>электромагниттік</a:t>
            </a:r>
            <a:r>
              <a:rPr lang="ru-RU" b="1" dirty="0"/>
              <a:t> </a:t>
            </a:r>
            <a:r>
              <a:rPr lang="ru-RU" b="1" dirty="0" err="1"/>
              <a:t>өрістің</a:t>
            </a:r>
            <a:r>
              <a:rPr lang="ru-RU" b="1" dirty="0"/>
              <a:t> </a:t>
            </a:r>
            <a:r>
              <a:rPr lang="ru-RU" b="1" dirty="0" err="1"/>
              <a:t>жалған</a:t>
            </a:r>
            <a:r>
              <a:rPr lang="ru-RU" b="1" dirty="0"/>
              <a:t> </a:t>
            </a:r>
            <a:r>
              <a:rPr lang="ru-RU" b="1" dirty="0" err="1"/>
              <a:t>сәулелену</a:t>
            </a:r>
            <a:r>
              <a:rPr lang="ru-RU" b="1" dirty="0"/>
              <a:t> </a:t>
            </a:r>
            <a:r>
              <a:rPr lang="ru-RU" b="1" dirty="0" err="1"/>
              <a:t>дәрежесін</a:t>
            </a:r>
            <a:r>
              <a:rPr lang="ru-RU" b="1" dirty="0"/>
              <a:t> </a:t>
            </a:r>
            <a:r>
              <a:rPr lang="ru-RU" b="1" dirty="0" err="1"/>
              <a:t>анықтайды</a:t>
            </a:r>
            <a:r>
              <a:rPr lang="ru-RU" b="1" dirty="0"/>
              <a:t>. Ол </a:t>
            </a:r>
            <a:r>
              <a:rPr lang="ru-RU" b="1" dirty="0" err="1"/>
              <a:t>жақын</a:t>
            </a:r>
            <a:r>
              <a:rPr lang="ru-RU" b="1" dirty="0"/>
              <a:t> </a:t>
            </a:r>
            <a:r>
              <a:rPr lang="ru-RU" b="1" dirty="0" err="1"/>
              <a:t>маңдағы</a:t>
            </a:r>
            <a:r>
              <a:rPr lang="ru-RU" b="1" dirty="0"/>
              <a:t> </a:t>
            </a:r>
            <a:r>
              <a:rPr lang="ru-RU" b="1" dirty="0" err="1"/>
              <a:t>электронды</a:t>
            </a:r>
            <a:r>
              <a:rPr lang="ru-RU" b="1" dirty="0"/>
              <a:t> </a:t>
            </a:r>
            <a:r>
              <a:rPr lang="ru-RU" b="1" dirty="0" err="1"/>
              <a:t>жүйелермен</a:t>
            </a:r>
            <a:r>
              <a:rPr lang="ru-RU" b="1" dirty="0"/>
              <a:t> </a:t>
            </a:r>
            <a:r>
              <a:rPr lang="ru-RU" b="1" dirty="0" err="1"/>
              <a:t>электромагниттік</a:t>
            </a:r>
            <a:r>
              <a:rPr lang="ru-RU" b="1" dirty="0"/>
              <a:t> </a:t>
            </a:r>
            <a:r>
              <a:rPr lang="ru-RU" b="1" dirty="0" err="1"/>
              <a:t>үйлесімділік</a:t>
            </a:r>
            <a:r>
              <a:rPr lang="ru-RU" b="1" dirty="0"/>
              <a:t> </a:t>
            </a:r>
            <a:r>
              <a:rPr lang="ru-RU" b="1" dirty="0" err="1"/>
              <a:t>сапасына</a:t>
            </a:r>
            <a:r>
              <a:rPr lang="ru-RU" b="1" dirty="0"/>
              <a:t> </a:t>
            </a:r>
            <a:r>
              <a:rPr lang="ru-RU" b="1" dirty="0" err="1"/>
              <a:t>әсер</a:t>
            </a:r>
            <a:r>
              <a:rPr lang="ru-RU" b="1" dirty="0"/>
              <a:t> </a:t>
            </a:r>
            <a:r>
              <a:rPr lang="ru-RU" b="1" dirty="0" err="1"/>
              <a:t>етеді</a:t>
            </a:r>
            <a:r>
              <a:rPr lang="ru-RU" b="1" dirty="0"/>
              <a:t>.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779888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4A9B92D-D194-44F6-1039-1F0BBE89F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640"/>
            <a:ext cx="8579296" cy="5937523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Бүйірлік</a:t>
            </a:r>
            <a:r>
              <a:rPr lang="ru-RU" b="1" dirty="0"/>
              <a:t> </a:t>
            </a:r>
            <a:r>
              <a:rPr lang="ru-RU" b="1" dirty="0" err="1"/>
              <a:t>лобтың</a:t>
            </a:r>
            <a:r>
              <a:rPr lang="ru-RU" b="1" dirty="0"/>
              <a:t> </a:t>
            </a:r>
            <a:r>
              <a:rPr lang="ru-RU" b="1" dirty="0" err="1"/>
              <a:t>салыстырмалы</a:t>
            </a:r>
            <a:r>
              <a:rPr lang="ru-RU" b="1" dirty="0"/>
              <a:t> </a:t>
            </a:r>
            <a:r>
              <a:rPr lang="ru-RU" b="1" dirty="0" err="1"/>
              <a:t>деңгейі</a:t>
            </a:r>
            <a:r>
              <a:rPr lang="ru-RU" b="1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бүйірлік</a:t>
            </a:r>
            <a:r>
              <a:rPr lang="ru-RU" dirty="0"/>
              <a:t> </a:t>
            </a:r>
            <a:r>
              <a:rPr lang="ru-RU" dirty="0" err="1"/>
              <a:t>лобтың</a:t>
            </a:r>
            <a:r>
              <a:rPr lang="ru-RU" dirty="0"/>
              <a:t> максимумы </a:t>
            </a:r>
            <a:r>
              <a:rPr lang="ru-RU" dirty="0" err="1"/>
              <a:t>бағытында</a:t>
            </a:r>
            <a:r>
              <a:rPr lang="ru-RU" dirty="0"/>
              <a:t> </a:t>
            </a:r>
            <a:r>
              <a:rPr lang="ru-RU" dirty="0" err="1"/>
              <a:t>өріс</a:t>
            </a:r>
            <a:r>
              <a:rPr lang="ru-RU" dirty="0"/>
              <a:t> </a:t>
            </a:r>
            <a:r>
              <a:rPr lang="ru-RU" dirty="0" err="1"/>
              <a:t>күші</a:t>
            </a:r>
            <a:r>
              <a:rPr lang="ru-RU" dirty="0"/>
              <a:t> </a:t>
            </a:r>
            <a:r>
              <a:rPr lang="ru-RU" dirty="0" err="1"/>
              <a:t>амплитудасының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лобтың</a:t>
            </a:r>
            <a:r>
              <a:rPr lang="ru-RU" dirty="0"/>
              <a:t> максимум </a:t>
            </a:r>
            <a:r>
              <a:rPr lang="ru-RU" dirty="0" err="1"/>
              <a:t>бағыты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өріс</a:t>
            </a:r>
            <a:r>
              <a:rPr lang="ru-RU" dirty="0"/>
              <a:t> </a:t>
            </a:r>
            <a:r>
              <a:rPr lang="ru-RU" dirty="0" err="1"/>
              <a:t>кернеулігінің</a:t>
            </a:r>
            <a:r>
              <a:rPr lang="ru-RU" dirty="0"/>
              <a:t> </a:t>
            </a:r>
            <a:r>
              <a:rPr lang="ru-RU" dirty="0" err="1"/>
              <a:t>амплитудасына</a:t>
            </a:r>
            <a:r>
              <a:rPr lang="ru-RU" dirty="0"/>
              <a:t> </a:t>
            </a:r>
            <a:r>
              <a:rPr lang="ru-RU" dirty="0" err="1"/>
              <a:t>қатынасын</a:t>
            </a:r>
            <a:r>
              <a:rPr lang="ru-RU" dirty="0"/>
              <a:t> </a:t>
            </a:r>
            <a:r>
              <a:rPr lang="ru-RU" dirty="0" err="1"/>
              <a:t>айтады</a:t>
            </a:r>
            <a:r>
              <a:rPr lang="ru-RU" dirty="0"/>
              <a:t> (</a:t>
            </a:r>
            <a:r>
              <a:rPr lang="ru-RU" dirty="0" err="1"/>
              <a:t>сурет</a:t>
            </a:r>
            <a:r>
              <a:rPr lang="ru-RU" dirty="0"/>
              <a:t>):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C8E07A-06B5-C9BD-7536-797B81077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3068960"/>
            <a:ext cx="248602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345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A8C2B1-0356-9E30-AD3C-FB0D240A7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КНД/</a:t>
            </a:r>
            <a:r>
              <a:rPr lang="ru-RU" dirty="0" err="1"/>
              <a:t>Бағыттылық</a:t>
            </a:r>
            <a:r>
              <a:rPr lang="ru-RU" dirty="0"/>
              <a:t>/</a:t>
            </a:r>
            <a:r>
              <a:rPr lang="en-US" dirty="0"/>
              <a:t>Directivity [</a:t>
            </a:r>
            <a:r>
              <a:rPr lang="en-US" dirty="0" err="1"/>
              <a:t>dBi</a:t>
            </a:r>
            <a:r>
              <a:rPr lang="en-US" dirty="0"/>
              <a:t>]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5BBF29-0132-FBE8-9AF4-E2041DAA6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417638"/>
            <a:ext cx="8856984" cy="4708525"/>
          </a:xfrm>
        </p:spPr>
        <p:txBody>
          <a:bodyPr/>
          <a:lstStyle/>
          <a:p>
            <a:r>
              <a:rPr lang="ru-RU" dirty="0" err="1"/>
              <a:t>Бағытт</a:t>
            </a:r>
            <a:r>
              <a:rPr lang="kk-KZ" dirty="0"/>
              <a:t>ылық </a:t>
            </a:r>
            <a:r>
              <a:rPr lang="ru-RU" dirty="0"/>
              <a:t>(</a:t>
            </a:r>
            <a:r>
              <a:rPr lang="kk-KZ" dirty="0"/>
              <a:t>КНД</a:t>
            </a:r>
            <a:r>
              <a:rPr lang="en-US" dirty="0"/>
              <a:t>)</a:t>
            </a:r>
            <a:r>
              <a:rPr lang="kk-KZ" dirty="0"/>
              <a:t> реалды</a:t>
            </a:r>
            <a:r>
              <a:rPr lang="ru-RU" dirty="0"/>
              <a:t> </a:t>
            </a:r>
            <a:r>
              <a:rPr lang="ru-RU" dirty="0" err="1"/>
              <a:t>антеннаның</a:t>
            </a:r>
            <a:r>
              <a:rPr lang="ru-RU" dirty="0"/>
              <a:t> </a:t>
            </a:r>
            <a:r>
              <a:rPr lang="ru-RU" dirty="0" err="1"/>
              <a:t>сфералық</a:t>
            </a:r>
            <a:r>
              <a:rPr lang="ru-RU" dirty="0"/>
              <a:t> </a:t>
            </a:r>
            <a:r>
              <a:rPr lang="ru-RU" dirty="0" err="1"/>
              <a:t>үлгісі</a:t>
            </a:r>
            <a:r>
              <a:rPr lang="ru-RU" dirty="0"/>
              <a:t> бар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бағытсыз</a:t>
            </a:r>
            <a:r>
              <a:rPr lang="ru-RU" dirty="0"/>
              <a:t> (</a:t>
            </a:r>
            <a:r>
              <a:rPr lang="ru-RU" dirty="0" err="1"/>
              <a:t>изотропты</a:t>
            </a:r>
            <a:r>
              <a:rPr lang="ru-RU" dirty="0"/>
              <a:t>) </a:t>
            </a:r>
            <a:r>
              <a:rPr lang="ru-RU" dirty="0" err="1"/>
              <a:t>антеннамен</a:t>
            </a:r>
            <a:r>
              <a:rPr lang="ru-RU" dirty="0"/>
              <a:t> </a:t>
            </a:r>
            <a:r>
              <a:rPr lang="ru-RU" dirty="0" err="1"/>
              <a:t>салыстырғандағы</a:t>
            </a:r>
            <a:r>
              <a:rPr lang="ru-RU" dirty="0"/>
              <a:t> </a:t>
            </a:r>
            <a:r>
              <a:rPr lang="ru-RU" dirty="0" err="1"/>
              <a:t>бағыттық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BA17C6-6FDF-B7AA-28A8-EE26C736D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4365104"/>
            <a:ext cx="5782842" cy="1219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465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715F22-A5D5-7644-27BB-B5D20DC5A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r>
              <a:rPr lang="kk-KZ" dirty="0"/>
              <a:t>Бағыттылық</a:t>
            </a:r>
            <a:r>
              <a:rPr lang="en-US" dirty="0"/>
              <a:t> – </a:t>
            </a:r>
            <a:r>
              <a:rPr lang="ru-RU" dirty="0" err="1"/>
              <a:t>нақты</a:t>
            </a:r>
            <a:r>
              <a:rPr lang="ru-RU" dirty="0"/>
              <a:t> (</a:t>
            </a:r>
            <a:r>
              <a:rPr lang="ru-RU" dirty="0" err="1"/>
              <a:t>бағытталған</a:t>
            </a:r>
            <a:r>
              <a:rPr lang="ru-RU" dirty="0"/>
              <a:t>) </a:t>
            </a:r>
            <a:r>
              <a:rPr lang="ru-RU" dirty="0" err="1"/>
              <a:t>антеннаның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ағынының</a:t>
            </a:r>
            <a:r>
              <a:rPr lang="ru-RU" dirty="0"/>
              <a:t> </a:t>
            </a:r>
            <a:r>
              <a:rPr lang="ru-RU" dirty="0" err="1"/>
              <a:t>тығыздығының</a:t>
            </a:r>
            <a:r>
              <a:rPr lang="ru-RU" dirty="0"/>
              <a:t> </a:t>
            </a:r>
            <a:r>
              <a:rPr lang="ru-RU" dirty="0" err="1"/>
              <a:t>эталонды</a:t>
            </a:r>
            <a:r>
              <a:rPr lang="ru-RU" dirty="0"/>
              <a:t> (</a:t>
            </a:r>
            <a:r>
              <a:rPr lang="ru-RU" dirty="0" err="1"/>
              <a:t>бағытсыз</a:t>
            </a:r>
            <a:r>
              <a:rPr lang="ru-RU" dirty="0"/>
              <a:t>) </a:t>
            </a:r>
            <a:r>
              <a:rPr lang="ru-RU" dirty="0" err="1"/>
              <a:t>антеннаның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ағынының</a:t>
            </a:r>
            <a:r>
              <a:rPr lang="ru-RU" dirty="0"/>
              <a:t> </a:t>
            </a:r>
            <a:r>
              <a:rPr lang="ru-RU" dirty="0" err="1"/>
              <a:t>тығыздығынан</a:t>
            </a:r>
            <a:r>
              <a:rPr lang="ru-RU" dirty="0"/>
              <a:t> </a:t>
            </a:r>
            <a:r>
              <a:rPr lang="ru-RU" dirty="0" err="1"/>
              <a:t>қанша</a:t>
            </a:r>
            <a:r>
              <a:rPr lang="ru-RU" dirty="0"/>
              <a:t>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артық</a:t>
            </a:r>
            <a:r>
              <a:rPr lang="ru-RU" dirty="0"/>
              <a:t> </a:t>
            </a:r>
            <a:r>
              <a:rPr lang="ru-RU" dirty="0" err="1"/>
              <a:t>екенін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сан (</a:t>
            </a:r>
            <a:r>
              <a:rPr lang="ru-RU" dirty="0" err="1"/>
              <a:t>сәулелену</a:t>
            </a:r>
            <a:r>
              <a:rPr lang="ru-RU" dirty="0"/>
              <a:t> </a:t>
            </a:r>
            <a:r>
              <a:rPr lang="ru-RU" dirty="0" err="1"/>
              <a:t>қуаттары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):</a:t>
            </a:r>
            <a:endParaRPr lang="ru-KZ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CA5646B9-4F1C-795C-9CE5-D38C23D0F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980" y="3212976"/>
            <a:ext cx="6558039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4D4B4AB-E2BA-B143-3C6D-C05108C1A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4855555"/>
            <a:ext cx="6120680" cy="200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402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C8F07D-A77F-1CD3-EE41-F304E7B7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Инженерлік</a:t>
            </a:r>
            <a:r>
              <a:rPr lang="ru-RU" dirty="0"/>
              <a:t> </a:t>
            </a:r>
            <a:r>
              <a:rPr lang="ru-RU" dirty="0" err="1"/>
              <a:t>есептеулерде</a:t>
            </a:r>
            <a:r>
              <a:rPr lang="ru-RU" dirty="0"/>
              <a:t> </a:t>
            </a:r>
            <a:r>
              <a:rPr lang="ru-RU" dirty="0" err="1"/>
              <a:t>бағыттылық</a:t>
            </a:r>
            <a:r>
              <a:rPr lang="ru-RU" dirty="0"/>
              <a:t> </a:t>
            </a:r>
            <a:r>
              <a:rPr lang="ru-RU" dirty="0" err="1"/>
              <a:t>коэффициентін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жазықтықтардағы</a:t>
            </a:r>
            <a:r>
              <a:rPr lang="ru-RU" dirty="0"/>
              <a:t> антенна </a:t>
            </a:r>
            <a:r>
              <a:rPr lang="ru-RU" dirty="0" err="1"/>
              <a:t>үлгісінің</a:t>
            </a:r>
            <a:r>
              <a:rPr lang="ru-RU" dirty="0"/>
              <a:t> </a:t>
            </a:r>
            <a:r>
              <a:rPr lang="ru-RU" dirty="0" err="1"/>
              <a:t>енімен</a:t>
            </a:r>
            <a:r>
              <a:rPr lang="ru-RU" dirty="0"/>
              <a:t> </a:t>
            </a:r>
            <a:r>
              <a:rPr lang="ru-RU" dirty="0" err="1"/>
              <a:t>байланыстыратын</a:t>
            </a:r>
            <a:r>
              <a:rPr lang="ru-RU" dirty="0"/>
              <a:t> </a:t>
            </a:r>
            <a:r>
              <a:rPr lang="ru-RU" dirty="0" err="1"/>
              <a:t>эмпирикалық</a:t>
            </a:r>
            <a:r>
              <a:rPr lang="ru-RU" dirty="0"/>
              <a:t> формула </a:t>
            </a:r>
            <a:r>
              <a:rPr lang="ru-RU" dirty="0" err="1"/>
              <a:t>қолданылады</a:t>
            </a:r>
            <a:r>
              <a:rPr lang="ru-RU" dirty="0"/>
              <a:t>: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EC7AB5-E82E-03D5-D9A4-80E3250D5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852936"/>
            <a:ext cx="4212613" cy="188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513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8C4982-2D9D-09E0-1BCD-83EBA665C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9097"/>
            <a:ext cx="8229600" cy="1143000"/>
          </a:xfrm>
        </p:spPr>
        <p:txBody>
          <a:bodyPr/>
          <a:lstStyle/>
          <a:p>
            <a:r>
              <a:rPr lang="kk-KZ" dirty="0"/>
              <a:t>КК/КУ/</a:t>
            </a:r>
            <a:r>
              <a:rPr lang="en-US" dirty="0"/>
              <a:t>Gain [</a:t>
            </a:r>
            <a:r>
              <a:rPr lang="en-US" dirty="0" err="1"/>
              <a:t>dBi</a:t>
            </a:r>
            <a:r>
              <a:rPr lang="en-US" dirty="0"/>
              <a:t>]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96747F-BE70-B244-EEE4-7135C1465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kk-KZ" dirty="0"/>
              <a:t>КК</a:t>
            </a:r>
            <a:r>
              <a:rPr lang="en-US" dirty="0"/>
              <a:t> – </a:t>
            </a:r>
            <a:r>
              <a:rPr lang="ru-RU" dirty="0" err="1"/>
              <a:t>нақты</a:t>
            </a:r>
            <a:r>
              <a:rPr lang="ru-RU" dirty="0"/>
              <a:t> (</a:t>
            </a:r>
            <a:r>
              <a:rPr lang="ru-RU" dirty="0" err="1"/>
              <a:t>бағытталған</a:t>
            </a:r>
            <a:r>
              <a:rPr lang="ru-RU" dirty="0"/>
              <a:t>) </a:t>
            </a:r>
            <a:r>
              <a:rPr lang="ru-RU" dirty="0" err="1"/>
              <a:t>антеннаның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ағынының</a:t>
            </a:r>
            <a:r>
              <a:rPr lang="ru-RU" dirty="0"/>
              <a:t> </a:t>
            </a:r>
            <a:r>
              <a:rPr lang="ru-RU" dirty="0" err="1"/>
              <a:t>тығыздығының</a:t>
            </a:r>
            <a:r>
              <a:rPr lang="ru-RU" dirty="0"/>
              <a:t> </a:t>
            </a:r>
            <a:r>
              <a:rPr lang="ru-RU" dirty="0" err="1"/>
              <a:t>эталонды</a:t>
            </a:r>
            <a:r>
              <a:rPr lang="ru-RU" dirty="0"/>
              <a:t> (</a:t>
            </a:r>
            <a:r>
              <a:rPr lang="ru-RU" dirty="0" err="1"/>
              <a:t>бағытсыз</a:t>
            </a:r>
            <a:r>
              <a:rPr lang="ru-RU" dirty="0"/>
              <a:t>) </a:t>
            </a:r>
            <a:r>
              <a:rPr lang="ru-RU" dirty="0" err="1"/>
              <a:t>антеннаның</a:t>
            </a:r>
            <a:r>
              <a:rPr lang="ru-RU" dirty="0"/>
              <a:t>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ағынының</a:t>
            </a:r>
            <a:r>
              <a:rPr lang="ru-RU" dirty="0"/>
              <a:t> </a:t>
            </a:r>
            <a:r>
              <a:rPr lang="ru-RU" dirty="0" err="1"/>
              <a:t>тығыздығынан</a:t>
            </a:r>
            <a:r>
              <a:rPr lang="ru-RU" dirty="0"/>
              <a:t> </a:t>
            </a:r>
            <a:r>
              <a:rPr lang="ru-RU" dirty="0" err="1"/>
              <a:t>қанша</a:t>
            </a:r>
            <a:r>
              <a:rPr lang="ru-RU" dirty="0"/>
              <a:t>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артық</a:t>
            </a:r>
            <a:r>
              <a:rPr lang="ru-RU" dirty="0"/>
              <a:t> </a:t>
            </a:r>
            <a:r>
              <a:rPr lang="ru-RU" dirty="0" err="1"/>
              <a:t>екенін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сан (</a:t>
            </a:r>
            <a:r>
              <a:rPr lang="kk-KZ" dirty="0"/>
              <a:t>антеннаға берілетін қ</a:t>
            </a:r>
            <a:r>
              <a:rPr lang="ru-RU" dirty="0" err="1"/>
              <a:t>уаттары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):</a:t>
            </a:r>
            <a:endParaRPr lang="ru-KZ" dirty="0"/>
          </a:p>
          <a:p>
            <a:endParaRPr lang="ru-KZ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CE570FB-06FF-A613-12F6-87131E48A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09120"/>
            <a:ext cx="5006976" cy="1044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DBDD1FA-9675-37D6-A736-88866D2DE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93" y="5701836"/>
            <a:ext cx="3043139" cy="710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651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8EEE5B-DE0C-A599-8440-034A90277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188640"/>
            <a:ext cx="8928992" cy="5937523"/>
          </a:xfrm>
        </p:spPr>
        <p:txBody>
          <a:bodyPr>
            <a:normAutofit/>
          </a:bodyPr>
          <a:lstStyle/>
          <a:p>
            <a:r>
              <a:rPr lang="ru-RU" dirty="0"/>
              <a:t>Кез</a:t>
            </a:r>
            <a:r>
              <a:rPr lang="en-US" dirty="0"/>
              <a:t>-</a:t>
            </a:r>
            <a:r>
              <a:rPr lang="ru-RU" dirty="0" err="1"/>
              <a:t>келген</a:t>
            </a:r>
            <a:r>
              <a:rPr lang="ru-RU" dirty="0"/>
              <a:t> антенна </a:t>
            </a:r>
            <a:r>
              <a:rPr lang="ru-RU" dirty="0" err="1"/>
              <a:t>кеңістіктің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аймағында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шығаратын</a:t>
            </a:r>
            <a:r>
              <a:rPr lang="ru-RU" dirty="0"/>
              <a:t> ЭМТ</a:t>
            </a:r>
            <a:r>
              <a:rPr lang="en-US" dirty="0"/>
              <a:t> </a:t>
            </a:r>
            <a:r>
              <a:rPr lang="ru-RU" dirty="0" err="1"/>
              <a:t>энергиясын</a:t>
            </a:r>
            <a:r>
              <a:rPr lang="ru-RU" dirty="0"/>
              <a:t> </a:t>
            </a:r>
            <a:r>
              <a:rPr lang="ru-RU" dirty="0" err="1"/>
              <a:t>шоғырландыру</a:t>
            </a:r>
            <a:r>
              <a:rPr lang="ru-RU" dirty="0"/>
              <a:t> (</a:t>
            </a:r>
            <a:r>
              <a:rPr lang="ru-RU" dirty="0" err="1"/>
              <a:t>фокустау</a:t>
            </a:r>
            <a:r>
              <a:rPr lang="ru-RU" dirty="0"/>
              <a:t>) </a:t>
            </a:r>
            <a:r>
              <a:rPr lang="ru-RU" dirty="0" err="1"/>
              <a:t>қасиетіне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бағыттық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сипаттамалар</a:t>
            </a:r>
            <a:r>
              <a:rPr lang="ru-RU" dirty="0"/>
              <a:t> мен </a:t>
            </a:r>
            <a:r>
              <a:rPr lang="ru-RU" dirty="0" err="1"/>
              <a:t>параметрлер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Сипаттамаларға</a:t>
            </a:r>
            <a:r>
              <a:rPr lang="ru-RU" dirty="0"/>
              <a:t> </a:t>
            </a:r>
            <a:r>
              <a:rPr lang="ru-RU" dirty="0" err="1"/>
              <a:t>өріс</a:t>
            </a:r>
            <a:r>
              <a:rPr lang="ru-RU" dirty="0"/>
              <a:t> </a:t>
            </a:r>
            <a:r>
              <a:rPr lang="ru-RU" dirty="0" err="1"/>
              <a:t>күші</a:t>
            </a:r>
            <a:r>
              <a:rPr lang="ru-RU" dirty="0"/>
              <a:t> </a:t>
            </a:r>
            <a:r>
              <a:rPr lang="ru-RU" b="1" dirty="0"/>
              <a:t>Е</a:t>
            </a:r>
            <a:r>
              <a:rPr lang="ru-RU" dirty="0"/>
              <a:t> мен </a:t>
            </a: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ағынының</a:t>
            </a:r>
            <a:r>
              <a:rPr lang="ru-RU" dirty="0"/>
              <a:t> </a:t>
            </a:r>
            <a:r>
              <a:rPr lang="ru-RU" dirty="0" err="1"/>
              <a:t>тығыздығы</a:t>
            </a:r>
            <a:r>
              <a:rPr lang="ru-RU" dirty="0"/>
              <a:t> </a:t>
            </a:r>
            <a:r>
              <a:rPr lang="ru-RU" b="1" dirty="0"/>
              <a:t>П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таратқыш</a:t>
            </a:r>
            <a:r>
              <a:rPr lang="ru-RU" dirty="0"/>
              <a:t> </a:t>
            </a:r>
            <a:r>
              <a:rPr lang="ru-RU" dirty="0" err="1"/>
              <a:t>антеннаның</a:t>
            </a:r>
            <a:r>
              <a:rPr lang="ru-RU" dirty="0"/>
              <a:t> </a:t>
            </a:r>
            <a:r>
              <a:rPr lang="ru-RU" dirty="0" err="1"/>
              <a:t>бағыттау</a:t>
            </a:r>
            <a:r>
              <a:rPr lang="ru-RU" dirty="0"/>
              <a:t> </a:t>
            </a:r>
            <a:r>
              <a:rPr lang="ru-RU" dirty="0" err="1"/>
              <a:t>диаграммалары</a:t>
            </a:r>
            <a:r>
              <a:rPr lang="ru-RU" dirty="0"/>
              <a:t> (</a:t>
            </a:r>
            <a:r>
              <a:rPr lang="kk-KZ" dirty="0"/>
              <a:t>БД</a:t>
            </a:r>
            <a:r>
              <a:rPr lang="en-US" dirty="0"/>
              <a:t>) </a:t>
            </a:r>
            <a:r>
              <a:rPr lang="ru-RU" dirty="0" err="1"/>
              <a:t>кіреді</a:t>
            </a:r>
            <a:r>
              <a:rPr lang="ru-RU" dirty="0"/>
              <a:t>, ал </a:t>
            </a:r>
            <a:r>
              <a:rPr lang="ru-RU" dirty="0" err="1"/>
              <a:t>параметрлерге</a:t>
            </a:r>
            <a:r>
              <a:rPr lang="ru-RU" dirty="0"/>
              <a:t> БД-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ені</a:t>
            </a:r>
            <a:r>
              <a:rPr lang="ru-RU" dirty="0"/>
              <a:t>, </a:t>
            </a:r>
            <a:r>
              <a:rPr lang="ru-RU" dirty="0" err="1"/>
              <a:t>бүйірлік</a:t>
            </a:r>
            <a:r>
              <a:rPr lang="ru-RU" dirty="0"/>
              <a:t> </a:t>
            </a:r>
            <a:r>
              <a:rPr lang="ru-RU" dirty="0" err="1"/>
              <a:t>жапырақшалардың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, </a:t>
            </a:r>
            <a:r>
              <a:rPr lang="ru-RU" dirty="0" err="1"/>
              <a:t>бағыттылығы</a:t>
            </a:r>
            <a:r>
              <a:rPr lang="ru-RU" dirty="0"/>
              <a:t> (</a:t>
            </a:r>
            <a:r>
              <a:rPr lang="ru-RU" b="1" dirty="0"/>
              <a:t>КНД</a:t>
            </a:r>
            <a:r>
              <a:rPr lang="en-US" dirty="0"/>
              <a:t>)</a:t>
            </a:r>
            <a:r>
              <a:rPr lang="kk-KZ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күшейту</a:t>
            </a:r>
            <a:r>
              <a:rPr lang="ru-RU" dirty="0"/>
              <a:t> </a:t>
            </a:r>
            <a:r>
              <a:rPr lang="ru-RU" dirty="0" err="1"/>
              <a:t>коэффициенті</a:t>
            </a:r>
            <a:r>
              <a:rPr lang="ru-RU" dirty="0"/>
              <a:t> (</a:t>
            </a:r>
            <a:r>
              <a:rPr lang="en-US" b="1" dirty="0"/>
              <a:t>Gain</a:t>
            </a:r>
            <a:r>
              <a:rPr lang="en-US" dirty="0"/>
              <a:t>) </a:t>
            </a:r>
            <a:r>
              <a:rPr lang="kk-KZ" dirty="0"/>
              <a:t>жатады</a:t>
            </a:r>
            <a:r>
              <a:rPr lang="en-US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8426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5E501D-07F1-3414-ACBE-2F9BF6D3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5937523"/>
          </a:xfrm>
        </p:spPr>
        <p:txBody>
          <a:bodyPr/>
          <a:lstStyle/>
          <a:p>
            <a:pPr algn="just"/>
            <a:r>
              <a:rPr lang="ru-RU" sz="4000" b="1" dirty="0" err="1">
                <a:solidFill>
                  <a:srgbClr val="FF0000"/>
                </a:solidFill>
              </a:rPr>
              <a:t>Өріс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кернеулігі</a:t>
            </a:r>
            <a:r>
              <a:rPr lang="ru-RU" sz="4000" b="1" dirty="0">
                <a:solidFill>
                  <a:srgbClr val="FF0000"/>
                </a:solidFill>
              </a:rPr>
              <a:t> (Е) </a:t>
            </a:r>
            <a:r>
              <a:rPr lang="ru-RU" sz="4000" b="1" dirty="0" err="1">
                <a:solidFill>
                  <a:srgbClr val="FF0000"/>
                </a:solidFill>
              </a:rPr>
              <a:t>бойынша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kk-KZ" sz="4000" b="1" dirty="0">
                <a:solidFill>
                  <a:srgbClr val="FF0000"/>
                </a:solidFill>
              </a:rPr>
              <a:t>БД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dirty="0"/>
              <a:t>– </a:t>
            </a:r>
            <a:r>
              <a:rPr lang="ru-RU" dirty="0"/>
              <a:t>антенна </a:t>
            </a:r>
            <a:r>
              <a:rPr lang="ru-RU" dirty="0" err="1"/>
              <a:t>шығаратын</a:t>
            </a:r>
            <a:r>
              <a:rPr lang="ru-RU" dirty="0"/>
              <a:t> </a:t>
            </a:r>
            <a:r>
              <a:rPr lang="ru-RU" dirty="0" err="1"/>
              <a:t>электромагниттік</a:t>
            </a:r>
            <a:r>
              <a:rPr lang="ru-RU" dirty="0"/>
              <a:t> </a:t>
            </a:r>
            <a:r>
              <a:rPr lang="ru-RU" dirty="0" err="1"/>
              <a:t>өріс</a:t>
            </a:r>
            <a:r>
              <a:rPr lang="ru-RU" dirty="0"/>
              <a:t> </a:t>
            </a:r>
            <a:r>
              <a:rPr lang="ru-RU" dirty="0" err="1"/>
              <a:t>кернеулігі</a:t>
            </a:r>
            <a:r>
              <a:rPr lang="ru-RU" dirty="0"/>
              <a:t> </a:t>
            </a:r>
            <a:r>
              <a:rPr lang="ru-RU" dirty="0" err="1"/>
              <a:t>амплитудасының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қашықтықтағы</a:t>
            </a:r>
            <a:r>
              <a:rPr lang="ru-RU" dirty="0"/>
              <a:t> </a:t>
            </a:r>
            <a:r>
              <a:rPr lang="ru-RU" dirty="0" err="1"/>
              <a:t>кеңістіктегі</a:t>
            </a:r>
            <a:r>
              <a:rPr lang="ru-RU" dirty="0"/>
              <a:t> </a:t>
            </a:r>
            <a:r>
              <a:rPr lang="ru-RU" dirty="0" err="1"/>
              <a:t>бұрыштық</a:t>
            </a:r>
            <a:r>
              <a:rPr lang="ru-RU" dirty="0"/>
              <a:t> </a:t>
            </a:r>
            <a:r>
              <a:rPr lang="ru-RU" dirty="0" err="1"/>
              <a:t>координаталарға</a:t>
            </a:r>
            <a:r>
              <a:rPr lang="ru-RU" dirty="0"/>
              <a:t> </a:t>
            </a:r>
            <a:r>
              <a:rPr lang="ru-RU" dirty="0" err="1"/>
              <a:t>тәуелділігі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E1FDF7-39FE-73B0-F41B-956E45D60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941" y="3284984"/>
            <a:ext cx="48101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064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7" t="8314" r="10462" b="4259"/>
          <a:stretch/>
        </p:blipFill>
        <p:spPr>
          <a:xfrm>
            <a:off x="323528" y="404664"/>
            <a:ext cx="6120680" cy="592949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538126" y="1890754"/>
                <a:ext cx="2498370" cy="23028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latin typeface="Cambria Math" panose="02040503050406030204" pitchFamily="18" charset="0"/>
                      </a:rPr>
                      <m:t>≥0,62</m:t>
                    </m:r>
                    <m:rad>
                      <m:radPr>
                        <m:degHide m:val="on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ru-RU" sz="28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2800" dirty="0"/>
                  <a:t> </a:t>
                </a:r>
              </a:p>
              <a:p>
                <a:endParaRPr lang="ru-RU" sz="280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2800" i="1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8126" y="1890754"/>
                <a:ext cx="2498370" cy="23028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4486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A023AC-74E7-AA38-90D2-024C5B29A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/>
              <a:t>Тәжірибеде</a:t>
            </a:r>
            <a:r>
              <a:rPr lang="ru-RU" sz="2800" dirty="0"/>
              <a:t>, </a:t>
            </a:r>
            <a:r>
              <a:rPr lang="ru-RU" sz="2800" dirty="0" err="1"/>
              <a:t>алыс</a:t>
            </a:r>
            <a:r>
              <a:rPr lang="ru-RU" sz="2800" dirty="0"/>
              <a:t> </a:t>
            </a:r>
            <a:r>
              <a:rPr lang="ru-RU" sz="2800" dirty="0" err="1"/>
              <a:t>аймақтағы</a:t>
            </a:r>
            <a:r>
              <a:rPr lang="ru-RU" sz="2800" dirty="0"/>
              <a:t> </a:t>
            </a:r>
            <a:r>
              <a:rPr lang="ru-RU" sz="2800" dirty="0" err="1"/>
              <a:t>электромагниттік</a:t>
            </a:r>
            <a:r>
              <a:rPr lang="ru-RU" sz="2800" dirty="0"/>
              <a:t> </a:t>
            </a:r>
            <a:r>
              <a:rPr lang="ru-RU" sz="2800" dirty="0" err="1"/>
              <a:t>өрісті</a:t>
            </a:r>
            <a:r>
              <a:rPr lang="ru-RU" sz="2800" dirty="0"/>
              <a:t> </a:t>
            </a:r>
            <a:r>
              <a:rPr lang="ru-RU" sz="2800" dirty="0" err="1"/>
              <a:t>зерттеу</a:t>
            </a:r>
            <a:r>
              <a:rPr lang="ru-RU" sz="2800" dirty="0"/>
              <a:t> </a:t>
            </a:r>
            <a:r>
              <a:rPr lang="ru-RU" sz="2800" dirty="0" err="1"/>
              <a:t>кезінде</a:t>
            </a:r>
            <a:r>
              <a:rPr lang="ru-RU" sz="2800" dirty="0"/>
              <a:t> </a:t>
            </a:r>
            <a:r>
              <a:rPr lang="ru-RU" sz="2800" dirty="0" err="1"/>
              <a:t>антенналар</a:t>
            </a:r>
            <a:r>
              <a:rPr lang="ru-RU" sz="2800" dirty="0"/>
              <a:t> </a:t>
            </a:r>
            <a:r>
              <a:rPr lang="ru-RU" sz="2800" dirty="0" err="1"/>
              <a:t>электромагниттік</a:t>
            </a:r>
            <a:r>
              <a:rPr lang="ru-RU" sz="2800" dirty="0"/>
              <a:t> </a:t>
            </a:r>
            <a:r>
              <a:rPr lang="ru-RU" sz="2800" dirty="0" err="1"/>
              <a:t>өрістің</a:t>
            </a:r>
            <a:r>
              <a:rPr lang="ru-RU" sz="2800" dirty="0"/>
              <a:t> </a:t>
            </a:r>
            <a:r>
              <a:rPr lang="ru-RU" sz="2800" dirty="0" err="1"/>
              <a:t>электрлік</a:t>
            </a:r>
            <a:r>
              <a:rPr lang="ru-RU" sz="2800" dirty="0"/>
              <a:t> </a:t>
            </a:r>
            <a:r>
              <a:rPr lang="ru-RU" sz="2800" dirty="0" err="1"/>
              <a:t>компоненті</a:t>
            </a:r>
            <a:r>
              <a:rPr lang="ru-RU" sz="2800" dirty="0"/>
              <a:t> </a:t>
            </a:r>
            <a:r>
              <a:rPr lang="en-US" sz="2800" dirty="0"/>
              <a:t>E (</a:t>
            </a:r>
            <a:r>
              <a:rPr lang="el-GR" sz="2800" dirty="0"/>
              <a:t>θ, φ) </a:t>
            </a:r>
            <a:r>
              <a:rPr lang="ru-RU" sz="2800" dirty="0" err="1"/>
              <a:t>тұрғысынан</a:t>
            </a:r>
            <a:r>
              <a:rPr lang="ru-RU" sz="2800" dirty="0"/>
              <a:t> </a:t>
            </a:r>
            <a:r>
              <a:rPr lang="ru-RU" sz="2800" dirty="0" err="1"/>
              <a:t>қарастырумен</a:t>
            </a:r>
            <a:r>
              <a:rPr lang="ru-RU" sz="2800" dirty="0"/>
              <a:t> </a:t>
            </a:r>
            <a:r>
              <a:rPr lang="ru-RU" sz="2800" dirty="0" err="1"/>
              <a:t>шектеледі</a:t>
            </a:r>
            <a:r>
              <a:rPr lang="ru-RU" sz="2800" dirty="0"/>
              <a:t>, </a:t>
            </a:r>
            <a:r>
              <a:rPr lang="ru-RU" sz="2800" dirty="0" err="1"/>
              <a:t>өйткені</a:t>
            </a:r>
            <a:r>
              <a:rPr lang="ru-RU" sz="2800" dirty="0"/>
              <a:t> </a:t>
            </a:r>
            <a:r>
              <a:rPr lang="en-US" sz="2800" dirty="0"/>
              <a:t>E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en-US" sz="2800" dirty="0"/>
              <a:t>H </a:t>
            </a:r>
            <a:r>
              <a:rPr lang="ru-RU" sz="2800" dirty="0" err="1"/>
              <a:t>мәндері</a:t>
            </a:r>
            <a:r>
              <a:rPr lang="ru-RU" sz="2800" dirty="0"/>
              <a:t> </a:t>
            </a:r>
            <a:r>
              <a:rPr lang="ru-RU" sz="2800" dirty="0" err="1"/>
              <a:t>өзара</a:t>
            </a:r>
            <a:r>
              <a:rPr lang="ru-RU" sz="2800" dirty="0"/>
              <a:t> </a:t>
            </a:r>
            <a:r>
              <a:rPr lang="ru-RU" sz="2800" dirty="0" err="1"/>
              <a:t>байланысты</a:t>
            </a:r>
            <a:r>
              <a:rPr lang="ru-RU" sz="2800" dirty="0"/>
              <a:t>. Бос </a:t>
            </a:r>
            <a:r>
              <a:rPr lang="ru-RU" sz="2800" dirty="0" err="1"/>
              <a:t>кеңістіктің</a:t>
            </a:r>
            <a:r>
              <a:rPr lang="ru-RU" sz="2800" dirty="0"/>
              <a:t> </a:t>
            </a:r>
            <a:r>
              <a:rPr lang="ru-RU" sz="2800" dirty="0" err="1"/>
              <a:t>толқындық</a:t>
            </a:r>
            <a:r>
              <a:rPr lang="ru-RU" sz="2800" dirty="0"/>
              <a:t> </a:t>
            </a:r>
            <a:r>
              <a:rPr lang="ru-RU" sz="2800" dirty="0" err="1"/>
              <a:t>кедергісі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: </a:t>
            </a:r>
            <a:r>
              <a:rPr lang="en-US" sz="2800" dirty="0"/>
              <a:t>W0 = 377 </a:t>
            </a:r>
            <a:r>
              <a:rPr lang="ru-RU" sz="2800" dirty="0"/>
              <a:t>Ом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en-US" sz="2800" dirty="0"/>
              <a:t>H</a:t>
            </a:r>
            <a:r>
              <a:rPr lang="ru-RU" sz="2800" dirty="0"/>
              <a:t>=</a:t>
            </a:r>
            <a:r>
              <a:rPr lang="en-US" sz="2800" dirty="0"/>
              <a:t>E / W0.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186628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B3A3AB-D1B0-1682-47C9-D0E699AA2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2656"/>
            <a:ext cx="9144000" cy="69350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4B722D1-67F4-67C3-3BBA-53B642DE4A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1196752"/>
            <a:ext cx="5886797" cy="5405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6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D0F1784-0D43-1491-4EE8-CD7BB0E84B3A}"/>
              </a:ext>
            </a:extLst>
          </p:cNvPr>
          <p:cNvSpPr txBox="1"/>
          <p:nvPr/>
        </p:nvSpPr>
        <p:spPr>
          <a:xfrm>
            <a:off x="380960" y="188640"/>
            <a:ext cx="838207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4000" b="1" dirty="0" err="1">
                <a:solidFill>
                  <a:srgbClr val="FF0000"/>
                </a:solidFill>
              </a:rPr>
              <a:t>Қуат</a:t>
            </a:r>
            <a:r>
              <a:rPr lang="ru-KZ" sz="4000" b="1" dirty="0">
                <a:solidFill>
                  <a:srgbClr val="FF0000"/>
                </a:solidFill>
              </a:rPr>
              <a:t> </a:t>
            </a:r>
            <a:r>
              <a:rPr lang="ru-KZ" sz="4000" b="1" dirty="0" err="1">
                <a:solidFill>
                  <a:srgbClr val="FF0000"/>
                </a:solidFill>
              </a:rPr>
              <a:t>ағынының</a:t>
            </a:r>
            <a:r>
              <a:rPr lang="ru-KZ" sz="4000" b="1" dirty="0">
                <a:solidFill>
                  <a:srgbClr val="FF0000"/>
                </a:solidFill>
              </a:rPr>
              <a:t> </a:t>
            </a:r>
            <a:r>
              <a:rPr lang="ru-KZ" sz="4000" b="1" dirty="0" err="1">
                <a:solidFill>
                  <a:srgbClr val="FF0000"/>
                </a:solidFill>
              </a:rPr>
              <a:t>тығыздығы</a:t>
            </a:r>
            <a:r>
              <a:rPr lang="ru-KZ" sz="4000" b="1" dirty="0">
                <a:solidFill>
                  <a:srgbClr val="FF0000"/>
                </a:solidFill>
              </a:rPr>
              <a:t> </a:t>
            </a:r>
            <a:r>
              <a:rPr lang="ru-KZ" sz="4000" b="1" dirty="0" err="1">
                <a:solidFill>
                  <a:srgbClr val="FF0000"/>
                </a:solidFill>
              </a:rPr>
              <a:t>бойынша</a:t>
            </a:r>
            <a:r>
              <a:rPr lang="ru-KZ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>
                <a:solidFill>
                  <a:srgbClr val="FF0000"/>
                </a:solidFill>
              </a:rPr>
              <a:t>БД</a:t>
            </a:r>
            <a:r>
              <a:rPr lang="ru-KZ" sz="3200" dirty="0"/>
              <a:t> – антенна </a:t>
            </a:r>
            <a:r>
              <a:rPr lang="ru-KZ" sz="3200" dirty="0" err="1"/>
              <a:t>шығаратын</a:t>
            </a:r>
            <a:r>
              <a:rPr lang="ru-KZ" sz="3200" dirty="0"/>
              <a:t> ЭҚК </a:t>
            </a:r>
            <a:r>
              <a:rPr lang="ru-KZ" sz="3200" dirty="0" err="1"/>
              <a:t>қуат</a:t>
            </a:r>
            <a:r>
              <a:rPr lang="ru-KZ" sz="3200" dirty="0"/>
              <a:t> </a:t>
            </a:r>
            <a:r>
              <a:rPr lang="ru-KZ" sz="3200" dirty="0" err="1"/>
              <a:t>ағынының</a:t>
            </a:r>
            <a:r>
              <a:rPr lang="ru-KZ" sz="3200" dirty="0"/>
              <a:t> </a:t>
            </a:r>
            <a:r>
              <a:rPr lang="ru-KZ" sz="3200" dirty="0" err="1"/>
              <a:t>тығыздығының</a:t>
            </a:r>
            <a:r>
              <a:rPr lang="ru-KZ" sz="3200" dirty="0"/>
              <a:t> </a:t>
            </a:r>
            <a:r>
              <a:rPr lang="ru-KZ" sz="3200" dirty="0" err="1"/>
              <a:t>кеңістіктегі</a:t>
            </a:r>
            <a:r>
              <a:rPr lang="ru-KZ" sz="3200" dirty="0"/>
              <a:t> </a:t>
            </a:r>
            <a:r>
              <a:rPr lang="ru-KZ" sz="3200" dirty="0" err="1"/>
              <a:t>бұрыштық</a:t>
            </a:r>
            <a:r>
              <a:rPr lang="ru-KZ" sz="3200" dirty="0"/>
              <a:t> </a:t>
            </a:r>
            <a:r>
              <a:rPr lang="ru-KZ" sz="3200" dirty="0" err="1"/>
              <a:t>координаталарға</a:t>
            </a:r>
            <a:r>
              <a:rPr lang="ru-KZ" sz="3200" dirty="0"/>
              <a:t> </a:t>
            </a:r>
            <a:r>
              <a:rPr lang="ru-KZ" sz="3200" dirty="0" err="1"/>
              <a:t>тәуелділігі</a:t>
            </a:r>
            <a:r>
              <a:rPr lang="ru-KZ" sz="3200" dirty="0"/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359C1F-2394-0413-45BC-3C9631BCF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731516"/>
            <a:ext cx="6057900" cy="7715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A832B9D-4BF9-73AF-8989-515548296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384" y="3573016"/>
            <a:ext cx="5324475" cy="12287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C6D225-CF60-804A-8E1F-0159F2125251}"/>
                  </a:ext>
                </a:extLst>
              </p:cNvPr>
              <p:cNvSpPr txBox="1"/>
              <p:nvPr/>
            </p:nvSpPr>
            <p:spPr>
              <a:xfrm>
                <a:off x="215515" y="4893287"/>
                <a:ext cx="8712968" cy="18158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KZ" sz="2800" dirty="0"/>
                  <a:t>Қуат </a:t>
                </a:r>
                <a:r>
                  <a:rPr lang="ru-KZ" sz="2800" dirty="0" err="1"/>
                  <a:t>ағынының</a:t>
                </a:r>
                <a:r>
                  <a:rPr lang="ru-KZ" sz="2800" dirty="0"/>
                  <a:t> </a:t>
                </a:r>
                <a:r>
                  <a:rPr lang="ru-KZ" sz="2800" dirty="0" err="1"/>
                  <a:t>тығыздығы</a:t>
                </a:r>
                <a:r>
                  <a:rPr lang="ru-KZ" sz="2800" dirty="0"/>
                  <a:t> - </a:t>
                </a:r>
                <a:r>
                  <a:rPr lang="ru-KZ" sz="2800" dirty="0" err="1"/>
                  <a:t>бұл</a:t>
                </a:r>
                <a:r>
                  <a:rPr lang="ru-KZ" sz="2800" dirty="0"/>
                  <a:t> 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KZ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0" i="1" smtClean="0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ru-RU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KZ" sz="2800" dirty="0"/>
                  <a:t> </a:t>
                </a:r>
                <a:r>
                  <a:rPr lang="ru-KZ" sz="2800" dirty="0" err="1"/>
                  <a:t>аудан</a:t>
                </a:r>
                <a:r>
                  <a:rPr lang="ru-KZ" sz="2800" dirty="0"/>
                  <a:t> </a:t>
                </a:r>
                <a:r>
                  <a:rPr lang="ru-KZ" sz="2800" dirty="0" err="1"/>
                  <a:t>арқылы</a:t>
                </a:r>
                <a:r>
                  <a:rPr lang="ru-KZ" sz="2800" dirty="0"/>
                  <a:t> </a:t>
                </a:r>
                <a:r>
                  <a:rPr lang="ru-KZ" sz="2800" dirty="0" err="1"/>
                  <a:t>уақыт</a:t>
                </a:r>
                <a:r>
                  <a:rPr lang="ru-KZ" sz="2800" dirty="0"/>
                  <a:t> </a:t>
                </a:r>
                <a:r>
                  <a:rPr lang="ru-KZ" sz="2800" dirty="0" err="1"/>
                  <a:t>бірлігінде</a:t>
                </a:r>
                <a:r>
                  <a:rPr lang="ru-KZ" sz="2800" dirty="0"/>
                  <a:t> (1 с) </a:t>
                </a:r>
                <a:r>
                  <a:rPr lang="ru-KZ" sz="2800" dirty="0" err="1"/>
                  <a:t>электромагниттік</a:t>
                </a:r>
                <a:r>
                  <a:rPr lang="ru-KZ" sz="2800" dirty="0"/>
                  <a:t> энергия </a:t>
                </a:r>
                <a:r>
                  <a:rPr lang="ru-KZ" sz="2800" dirty="0" err="1"/>
                  <a:t>ағыны</a:t>
                </a:r>
                <a:r>
                  <a:rPr lang="ru-KZ" sz="2800" dirty="0"/>
                  <a:t>. Ол Умов–</a:t>
                </a:r>
                <a:r>
                  <a:rPr lang="ru-KZ" sz="2800" dirty="0" err="1"/>
                  <a:t>Пойнтинг</a:t>
                </a:r>
                <a:r>
                  <a:rPr lang="ru-KZ" sz="2800" dirty="0"/>
                  <a:t> </a:t>
                </a:r>
                <a:r>
                  <a:rPr lang="ru-KZ" sz="2800" dirty="0" err="1"/>
                  <a:t>векторының</a:t>
                </a:r>
                <a:r>
                  <a:rPr lang="ru-KZ" sz="2800" dirty="0"/>
                  <a:t> </a:t>
                </a:r>
                <a:r>
                  <a:rPr lang="ru-KZ" sz="2800" dirty="0" err="1"/>
                  <a:t>модулінің</a:t>
                </a:r>
                <a:r>
                  <a:rPr lang="ru-KZ" sz="2800" dirty="0"/>
                  <a:t> </a:t>
                </a:r>
                <a:r>
                  <a:rPr lang="ru-KZ" sz="2800" dirty="0" err="1"/>
                  <a:t>физикалық</a:t>
                </a:r>
                <a:r>
                  <a:rPr lang="ru-KZ" sz="2800" dirty="0"/>
                  <a:t> </a:t>
                </a:r>
                <a:r>
                  <a:rPr lang="ru-KZ" sz="2800" dirty="0" err="1"/>
                  <a:t>мағынасына</a:t>
                </a:r>
                <a:r>
                  <a:rPr lang="ru-KZ" sz="2800" dirty="0"/>
                  <a:t> </a:t>
                </a:r>
                <a:r>
                  <a:rPr lang="ru-KZ" sz="2800" dirty="0" err="1"/>
                  <a:t>сәйкес</a:t>
                </a:r>
                <a:r>
                  <a:rPr lang="ru-KZ" sz="2800" dirty="0"/>
                  <a:t> </a:t>
                </a:r>
                <a:r>
                  <a:rPr lang="ru-KZ" sz="2800" dirty="0" err="1"/>
                  <a:t>келеді</a:t>
                </a:r>
                <a:endParaRPr lang="ru-KZ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8C6D225-CF60-804A-8E1F-0159F21252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5" y="4893287"/>
                <a:ext cx="8712968" cy="1815882"/>
              </a:xfrm>
              <a:prstGeom prst="rect">
                <a:avLst/>
              </a:prstGeom>
              <a:blipFill>
                <a:blip r:embed="rId4"/>
                <a:stretch>
                  <a:fillRect l="-1399" t="-3356" b="-8725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248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95979" y="715025"/>
                <a:ext cx="3187989" cy="9857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𝐸</m:t>
                          </m:r>
                        </m:sup>
                      </m:sSup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l-GR" sz="2800" dirty="0"/>
                            <m:t>θ</m:t>
                          </m:r>
                          <m:r>
                            <m:rPr>
                              <m:nor/>
                            </m:rPr>
                            <a:rPr lang="ru-RU" sz="2800" dirty="0"/>
                            <m:t>, </m:t>
                          </m:r>
                          <m:r>
                            <m:rPr>
                              <m:nor/>
                            </m:rPr>
                            <a:rPr lang="el-GR" sz="2800" dirty="0"/>
                            <m:t>ϕ</m:t>
                          </m:r>
                        </m:e>
                      </m:d>
                      <m:r>
                        <a:rPr lang="en-US" sz="28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/>
                            </a:rPr>
                            <m:t>𝐸</m:t>
                          </m:r>
                          <m:r>
                            <a:rPr lang="en-US" sz="2800" b="0" i="1" dirty="0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l-GR" sz="2800" dirty="0"/>
                            <m:t>θ</m:t>
                          </m:r>
                          <m:r>
                            <m:rPr>
                              <m:nor/>
                            </m:rPr>
                            <a:rPr lang="ru-RU" sz="2800" dirty="0"/>
                            <m:t>, </m:t>
                          </m:r>
                          <m:r>
                            <m:rPr>
                              <m:nor/>
                            </m:rPr>
                            <a:rPr lang="el-GR" sz="2800" dirty="0"/>
                            <m:t>ϕ</m:t>
                          </m:r>
                          <m:r>
                            <a:rPr lang="en-US" sz="2800" b="0" i="1" dirty="0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latin typeface="Cambria Math"/>
                                </a:rPr>
                                <m:t>𝑚𝑎𝑥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979" y="715025"/>
                <a:ext cx="3187989" cy="9857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121569" y="1888536"/>
                <a:ext cx="3247043" cy="9857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𝐻</m:t>
                          </m:r>
                        </m:sup>
                      </m:sSup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l-GR" sz="2800" dirty="0"/>
                            <m:t>θ</m:t>
                          </m:r>
                          <m:r>
                            <m:rPr>
                              <m:nor/>
                            </m:rPr>
                            <a:rPr lang="ru-RU" sz="2800" dirty="0"/>
                            <m:t>, </m:t>
                          </m:r>
                          <m:r>
                            <m:rPr>
                              <m:nor/>
                            </m:rPr>
                            <a:rPr lang="el-GR" sz="2800" dirty="0"/>
                            <m:t>ϕ</m:t>
                          </m:r>
                        </m:e>
                      </m:d>
                      <m:r>
                        <a:rPr lang="en-US" sz="28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/>
                            </a:rPr>
                            <m:t>𝐻</m:t>
                          </m:r>
                          <m:r>
                            <a:rPr lang="en-US" sz="2800" b="0" i="1" dirty="0" smtClean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l-GR" sz="2800" dirty="0"/>
                            <m:t>θ</m:t>
                          </m:r>
                          <m:r>
                            <m:rPr>
                              <m:nor/>
                            </m:rPr>
                            <a:rPr lang="ru-RU" sz="2800" dirty="0"/>
                            <m:t>, </m:t>
                          </m:r>
                          <m:r>
                            <m:rPr>
                              <m:nor/>
                            </m:rPr>
                            <a:rPr lang="el-GR" sz="2800" dirty="0"/>
                            <m:t>ϕ</m:t>
                          </m:r>
                          <m:r>
                            <a:rPr lang="en-US" sz="2800" b="0" i="1" dirty="0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latin typeface="Cambria Math"/>
                                </a:rPr>
                                <m:t>𝑚𝑎𝑥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569" y="1888536"/>
                <a:ext cx="3247043" cy="98578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290372" y="1224511"/>
                <a:ext cx="4572000" cy="9541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ru-RU" sz="2800" i="1" dirty="0"/>
                  <a:t>при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𝑟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latin typeface="Cambria Math"/>
                        </a:rPr>
                        <m:t>𝑐𝑜𝑛𝑠𝑡</m:t>
                      </m:r>
                    </m:oMath>
                  </m:oMathPara>
                </a14:m>
                <a:endParaRPr lang="en-US" sz="2800" i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0372" y="1224511"/>
                <a:ext cx="4572000" cy="954107"/>
              </a:xfrm>
              <a:prstGeom prst="rect">
                <a:avLst/>
              </a:prstGeom>
              <a:blipFill>
                <a:blip r:embed="rId4"/>
                <a:stretch>
                  <a:fillRect t="-641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984236" y="183993"/>
            <a:ext cx="74041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i="1" dirty="0">
                <a:solidFill>
                  <a:srgbClr val="C00000"/>
                </a:solidFill>
              </a:rPr>
              <a:t>Өріс кернеулігі</a:t>
            </a:r>
            <a:r>
              <a:rPr lang="en-US" sz="2800" i="1" dirty="0">
                <a:solidFill>
                  <a:srgbClr val="C00000"/>
                </a:solidFill>
              </a:rPr>
              <a:t> (</a:t>
            </a:r>
            <a:r>
              <a:rPr lang="en-US" sz="2800" b="1" i="1" dirty="0">
                <a:solidFill>
                  <a:srgbClr val="C00000"/>
                </a:solidFill>
              </a:rPr>
              <a:t>E,H</a:t>
            </a:r>
            <a:r>
              <a:rPr lang="en-US" sz="2800" i="1" dirty="0">
                <a:solidFill>
                  <a:srgbClr val="C00000"/>
                </a:solidFill>
              </a:rPr>
              <a:t>)</a:t>
            </a:r>
            <a:r>
              <a:rPr lang="kk-KZ" sz="2800" i="1" dirty="0">
                <a:solidFill>
                  <a:srgbClr val="C00000"/>
                </a:solidFill>
              </a:rPr>
              <a:t> бойынша нормаланған БД</a:t>
            </a:r>
            <a:endParaRPr lang="en-US" sz="2800" i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276734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i="1" dirty="0">
                <a:solidFill>
                  <a:srgbClr val="C00000"/>
                </a:solidFill>
              </a:rPr>
              <a:t>Қуат бойынша нормаланған БД</a:t>
            </a:r>
            <a:endParaRPr lang="en-US" sz="2800" i="1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33" y="3983682"/>
            <a:ext cx="7266794" cy="1251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88DFA14-71B7-F179-6359-1460B1699C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805264"/>
            <a:ext cx="9144000" cy="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486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201" y="3560260"/>
            <a:ext cx="4971925" cy="311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64704"/>
            <a:ext cx="4605139" cy="377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E28429-7A90-7740-379D-53265A6F7717}"/>
              </a:ext>
            </a:extLst>
          </p:cNvPr>
          <p:cNvSpPr txBox="1"/>
          <p:nvPr/>
        </p:nvSpPr>
        <p:spPr>
          <a:xfrm>
            <a:off x="251520" y="188640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БД-</a:t>
            </a:r>
            <a:r>
              <a:rPr lang="ru-RU" sz="4000" b="1" dirty="0" err="1">
                <a:solidFill>
                  <a:srgbClr val="FF0000"/>
                </a:solidFill>
              </a:rPr>
              <a:t>ны</a:t>
            </a:r>
            <a:r>
              <a:rPr lang="kk-KZ" sz="4000" b="1" dirty="0">
                <a:solidFill>
                  <a:srgbClr val="FF0000"/>
                </a:solidFill>
              </a:rPr>
              <a:t>ң </a:t>
            </a:r>
            <a:r>
              <a:rPr lang="ru-KZ" sz="4000" b="1" dirty="0" err="1">
                <a:solidFill>
                  <a:srgbClr val="FF0000"/>
                </a:solidFill>
              </a:rPr>
              <a:t>графикалық</a:t>
            </a:r>
            <a:r>
              <a:rPr lang="ru-KZ" sz="4000" b="1" dirty="0">
                <a:solidFill>
                  <a:srgbClr val="FF0000"/>
                </a:solidFill>
              </a:rPr>
              <a:t> </a:t>
            </a:r>
            <a:r>
              <a:rPr lang="ru-KZ" sz="4000" b="1" dirty="0" err="1">
                <a:solidFill>
                  <a:srgbClr val="FF0000"/>
                </a:solidFill>
              </a:rPr>
              <a:t>көрінісі</a:t>
            </a:r>
            <a:endParaRPr lang="ru-KZ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4865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500</Words>
  <Application>Microsoft Office PowerPoint</Application>
  <PresentationFormat>Экран (4:3)</PresentationFormat>
  <Paragraphs>33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 Math</vt:lpstr>
      <vt:lpstr>Тема Office</vt:lpstr>
      <vt:lpstr>Антеннаның бағытталу диаграммалары және сипаттамалары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БД-ның ені</vt:lpstr>
      <vt:lpstr>Презентация PowerPoint</vt:lpstr>
      <vt:lpstr>Презентация PowerPoint</vt:lpstr>
      <vt:lpstr>КНД/Бағыттылық/Directivity [dBi]</vt:lpstr>
      <vt:lpstr>Презентация PowerPoint</vt:lpstr>
      <vt:lpstr>Презентация PowerPoint</vt:lpstr>
      <vt:lpstr>КК/КУ/Gain [dBi]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HIMERA</dc:creator>
  <cp:lastModifiedBy>beibit karibaev</cp:lastModifiedBy>
  <cp:revision>26</cp:revision>
  <dcterms:created xsi:type="dcterms:W3CDTF">2019-10-11T11:18:40Z</dcterms:created>
  <dcterms:modified xsi:type="dcterms:W3CDTF">2022-11-04T06:39:10Z</dcterms:modified>
</cp:coreProperties>
</file>